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8"/>
  </p:notesMasterIdLst>
  <p:handoutMasterIdLst>
    <p:handoutMasterId r:id="rId29"/>
  </p:handoutMasterIdLst>
  <p:sldIdLst>
    <p:sldId id="300" r:id="rId2"/>
    <p:sldId id="301" r:id="rId3"/>
    <p:sldId id="308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4" r:id="rId13"/>
    <p:sldId id="311" r:id="rId14"/>
    <p:sldId id="312" r:id="rId15"/>
    <p:sldId id="313" r:id="rId16"/>
    <p:sldId id="315" r:id="rId17"/>
    <p:sldId id="320" r:id="rId18"/>
    <p:sldId id="316" r:id="rId19"/>
    <p:sldId id="318" r:id="rId20"/>
    <p:sldId id="317" r:id="rId21"/>
    <p:sldId id="319" r:id="rId22"/>
    <p:sldId id="321" r:id="rId23"/>
    <p:sldId id="322" r:id="rId24"/>
    <p:sldId id="323" r:id="rId25"/>
    <p:sldId id="325" r:id="rId26"/>
    <p:sldId id="326" r:id="rId2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dem canaz" initials="ec" lastIdx="3" clrIdx="0">
    <p:extLst>
      <p:ext uri="{19B8F6BF-5375-455C-9EA6-DF929625EA0E}">
        <p15:presenceInfo xmlns:p15="http://schemas.microsoft.com/office/powerpoint/2012/main" userId="9c3376a40aafe9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0000"/>
    <a:srgbClr val="C2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05" autoAdjust="0"/>
    <p:restoredTop sz="91736" autoAdjust="0"/>
  </p:normalViewPr>
  <p:slideViewPr>
    <p:cSldViewPr snapToGrid="0" snapToObjects="1">
      <p:cViewPr varScale="1">
        <p:scale>
          <a:sx n="104" d="100"/>
          <a:sy n="104" d="100"/>
        </p:scale>
        <p:origin x="14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Presenter or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METU EEE Century Gothic</a:t>
            </a:r>
            <a:r>
              <a:rPr lang="tr-TR" sz="1400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BentonSansTRUReg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/>
              <a:t>Click to edit Master text styles</a:t>
            </a:r>
          </a:p>
          <a:p>
            <a:pPr lvl="1"/>
            <a:r>
              <a:rPr lang="tr-TR" dirty="0"/>
              <a:t>Second level</a:t>
            </a:r>
          </a:p>
          <a:p>
            <a:pPr lvl="2"/>
            <a:r>
              <a:rPr lang="tr-TR" dirty="0"/>
              <a:t>Third level</a:t>
            </a:r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33F6CAA-2DC0-4E9B-8A5C-BF9822F6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610" y="2178936"/>
            <a:ext cx="4058216" cy="440116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F949740-8E25-41D1-B48F-43FB2884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8" y="1461316"/>
            <a:ext cx="2347856" cy="305088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D8C0C0F-4418-444E-9FE4-769A6F03BF33}"/>
              </a:ext>
            </a:extLst>
          </p:cNvPr>
          <p:cNvSpPr txBox="1"/>
          <p:nvPr/>
        </p:nvSpPr>
        <p:spPr>
          <a:xfrm>
            <a:off x="3190003" y="1954785"/>
            <a:ext cx="59539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Analyzing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the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Relative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Resistances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of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the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two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unordinary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2D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shapes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finite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element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analysis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method</a:t>
            </a:r>
            <a:endParaRPr lang="tr-TR" sz="3200" dirty="0">
              <a:latin typeface="Arial Black" panose="020B0A040201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FE027A1-8797-46B3-8655-5CCCA7297F06}"/>
              </a:ext>
            </a:extLst>
          </p:cNvPr>
          <p:cNvSpPr txBox="1"/>
          <p:nvPr/>
        </p:nvSpPr>
        <p:spPr>
          <a:xfrm>
            <a:off x="341175" y="4903215"/>
            <a:ext cx="4058216" cy="98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Erdem Canaz</a:t>
            </a:r>
            <a:endParaRPr lang="tr-TR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Sophomore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at ODTÜ,</a:t>
            </a:r>
          </a:p>
          <a:p>
            <a:pPr>
              <a:lnSpc>
                <a:spcPct val="150000"/>
              </a:lnSpc>
            </a:pP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Electiral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&amp; </a:t>
            </a: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Electronics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Engineer</a:t>
            </a:r>
            <a:endParaRPr lang="tr-TR" sz="12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830E5C6-1714-4615-AD52-63FC8FF7FB0E}"/>
              </a:ext>
            </a:extLst>
          </p:cNvPr>
          <p:cNvSpPr txBox="1"/>
          <p:nvPr/>
        </p:nvSpPr>
        <p:spPr>
          <a:xfrm>
            <a:off x="5033818" y="5255854"/>
            <a:ext cx="423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i="1" dirty="0" err="1"/>
              <a:t>November</a:t>
            </a:r>
            <a:r>
              <a:rPr lang="tr-TR" sz="2000" i="1" dirty="0"/>
              <a:t> 11, 2020</a:t>
            </a:r>
          </a:p>
          <a:p>
            <a:r>
              <a:rPr lang="tr-TR" sz="2000" i="1" dirty="0" err="1"/>
              <a:t>Shared</a:t>
            </a:r>
            <a:r>
              <a:rPr lang="tr-TR" sz="2000" i="1" dirty="0"/>
              <a:t> on </a:t>
            </a:r>
            <a:r>
              <a:rPr lang="tr-TR" sz="2000" i="1" dirty="0" err="1"/>
              <a:t>youtube</a:t>
            </a:r>
            <a:r>
              <a:rPr lang="tr-TR" sz="2000" i="1" dirty="0"/>
              <a:t> 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37D13C8-4D7E-429F-A21B-EEE60B32B53C}"/>
              </a:ext>
            </a:extLst>
          </p:cNvPr>
          <p:cNvCxnSpPr>
            <a:cxnSpLocks/>
          </p:cNvCxnSpPr>
          <p:nvPr/>
        </p:nvCxnSpPr>
        <p:spPr>
          <a:xfrm>
            <a:off x="3310076" y="436418"/>
            <a:ext cx="0" cy="598516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43EAF11-7297-4B7B-8053-4FDBA9BC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49" y="1394834"/>
            <a:ext cx="5568593" cy="3842183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DE3A80-6C41-4D2B-8954-ED26552F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654899-C729-49EC-B6B7-1E849E9E6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8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D60128-2C03-42B9-A75D-3608F3FD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EB04779-AD1B-4A52-A3DB-3B8580996B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7A49350-681B-45AD-89E4-E4C3174E5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28" y="501962"/>
            <a:ext cx="4907341" cy="310471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B1AA200-83CC-4C14-BCAE-67227E71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67" y="4529537"/>
            <a:ext cx="3850265" cy="199350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324FFBD-86E5-4B8C-8CB4-64E708AA75B1}"/>
              </a:ext>
            </a:extLst>
          </p:cNvPr>
          <p:cNvSpPr txBox="1"/>
          <p:nvPr/>
        </p:nvSpPr>
        <p:spPr>
          <a:xfrm>
            <a:off x="4340204" y="3760096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dirty="0">
                <a:latin typeface="Britannic Bold" panose="020B0903060703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9344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5295AAA-19BD-4D05-A55B-BA405B4F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6146E8C-EA3B-48C4-941D-FA1B4DC4E1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89ED799-E5D7-4468-B82F-47F14A6F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0125"/>
            <a:ext cx="8229600" cy="4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9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CA5C6BD-BFEC-4303-9C80-1787ACA8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4DA46E-420D-443C-8483-B49AAFD19D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D13BE6C-4B7A-4192-8C07-D3662AD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0" y="1355326"/>
            <a:ext cx="8685969" cy="44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6"/>
    </mc:Choice>
    <mc:Fallback xmlns="">
      <p:transition spd="slow" advTm="41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8E47E-14DA-46DF-A251-6185ECD8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63" y="2222356"/>
            <a:ext cx="8229600" cy="1025525"/>
          </a:xfrm>
        </p:spPr>
        <p:txBody>
          <a:bodyPr/>
          <a:lstStyle/>
          <a:p>
            <a:r>
              <a:rPr lang="tr-TR" dirty="0" err="1"/>
              <a:t>Forming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48C24C1-547A-406F-9F45-4360EC64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F0F04F-2B9A-43A2-86F6-328C27967A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"/>
    </mc:Choice>
    <mc:Fallback xmlns="">
      <p:transition spd="slow" advTm="4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xtracting data">
            <a:hlinkClick r:id="" action="ppaction://media"/>
            <a:extLst>
              <a:ext uri="{FF2B5EF4-FFF2-40B4-BE49-F238E27FC236}">
                <a16:creationId xmlns:a16="http://schemas.microsoft.com/office/drawing/2014/main" id="{E8BEE10C-43BB-4CA4-A6D1-6183D84DE1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33" y="3260437"/>
            <a:ext cx="5201754" cy="2875086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93B2D63-05F5-4800-B1B4-3823B096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706CF3B-2A3B-429E-BCD9-86C42E0654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12C99E9-8988-4C5B-A77B-1C3D57E3D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776" y="301046"/>
            <a:ext cx="2760069" cy="276563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227A452-BBDF-476F-BDA5-1D17DA635D10}"/>
              </a:ext>
            </a:extLst>
          </p:cNvPr>
          <p:cNvSpPr txBox="1"/>
          <p:nvPr/>
        </p:nvSpPr>
        <p:spPr>
          <a:xfrm>
            <a:off x="5731163" y="1257072"/>
            <a:ext cx="341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tr-TR" b="1" dirty="0">
                <a:solidFill>
                  <a:schemeClr val="bg1">
                    <a:lumMod val="50000"/>
                  </a:schemeClr>
                </a:solidFill>
              </a:rPr>
              <a:t> (127,127,127):</a:t>
            </a:r>
          </a:p>
          <a:p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boundary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725F341-B706-49DA-943D-2042C4C5D53C}"/>
              </a:ext>
            </a:extLst>
          </p:cNvPr>
          <p:cNvSpPr txBox="1"/>
          <p:nvPr/>
        </p:nvSpPr>
        <p:spPr>
          <a:xfrm>
            <a:off x="5731163" y="2050473"/>
            <a:ext cx="35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Black (0,0,0): </a:t>
            </a:r>
          </a:p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resistance</a:t>
            </a:r>
            <a:r>
              <a:rPr lang="tr-TR" dirty="0"/>
              <a:t> </a:t>
            </a:r>
            <a:r>
              <a:rPr lang="tr-TR" dirty="0" err="1"/>
              <a:t>material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8CB4015-4C3D-46B7-A60B-8A42F1186030}"/>
              </a:ext>
            </a:extLst>
          </p:cNvPr>
          <p:cNvSpPr txBox="1"/>
          <p:nvPr/>
        </p:nvSpPr>
        <p:spPr>
          <a:xfrm>
            <a:off x="5742669" y="2891105"/>
            <a:ext cx="2656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>
                    <a:lumMod val="50000"/>
                  </a:schemeClr>
                </a:solidFill>
              </a:rPr>
              <a:t>White(255,255,255):</a:t>
            </a:r>
          </a:p>
          <a:p>
            <a:r>
              <a:rPr lang="tr-TR" dirty="0"/>
              <a:t>High </a:t>
            </a:r>
            <a:r>
              <a:rPr lang="tr-TR" dirty="0" err="1"/>
              <a:t>resistance</a:t>
            </a:r>
            <a:r>
              <a:rPr lang="tr-TR" dirty="0"/>
              <a:t> </a:t>
            </a:r>
            <a:r>
              <a:rPr lang="tr-TR" dirty="0" err="1"/>
              <a:t>material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930E7C0-CB10-4EFF-A571-61AF6EACF66B}"/>
              </a:ext>
            </a:extLst>
          </p:cNvPr>
          <p:cNvSpPr txBox="1"/>
          <p:nvPr/>
        </p:nvSpPr>
        <p:spPr>
          <a:xfrm>
            <a:off x="5742669" y="3731737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FF0000"/>
                </a:solidFill>
              </a:rPr>
              <a:t>Red</a:t>
            </a:r>
            <a:r>
              <a:rPr lang="tr-TR" b="1" dirty="0">
                <a:solidFill>
                  <a:srgbClr val="FF0000"/>
                </a:solidFill>
              </a:rPr>
              <a:t>(255,0,0):</a:t>
            </a:r>
          </a:p>
          <a:p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B140ACE-502C-4C2E-884A-9E528CFA3790}"/>
              </a:ext>
            </a:extLst>
          </p:cNvPr>
          <p:cNvSpPr txBox="1"/>
          <p:nvPr/>
        </p:nvSpPr>
        <p:spPr>
          <a:xfrm>
            <a:off x="5714392" y="4697980"/>
            <a:ext cx="168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</a:rPr>
              <a:t>Blue (0,0,255):</a:t>
            </a:r>
          </a:p>
          <a:p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55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"/>
    </mc:Choice>
    <mc:Fallback xmlns="">
      <p:transition spd="slow" advTm="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EBA8DA1-7DF4-45F5-8F61-ADA5ED74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D0E94FB-16FF-44D5-BE0D-E80560E87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661CF5E-8DC4-4B9D-A0A5-BF5A598D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9" y="1594427"/>
            <a:ext cx="7391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F754CF-CD79-46F4-86B0-B61C729C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0" y="2474047"/>
            <a:ext cx="8229600" cy="4987925"/>
          </a:xfrm>
        </p:spPr>
        <p:txBody>
          <a:bodyPr/>
          <a:lstStyle/>
          <a:p>
            <a:r>
              <a:rPr lang="tr-TR" dirty="0"/>
              <a:t>SOLVING THE EQUATIONS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59C0206-60AB-44CB-A7BF-C41FB200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8ECD96-6723-4DFF-9233-A3EF9A1852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1F8A526-A3DF-48D9-9542-5B9DE2BC4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846138"/>
            <a:ext cx="7581900" cy="4733925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B19FDB-830E-4F61-8C38-398EEE7A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6C1A5E-A46B-4571-8F46-ECBC95AFC8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ving matrix">
            <a:hlinkClick r:id="" action="ppaction://media"/>
            <a:extLst>
              <a:ext uri="{FF2B5EF4-FFF2-40B4-BE49-F238E27FC236}">
                <a16:creationId xmlns:a16="http://schemas.microsoft.com/office/drawing/2014/main" id="{82C32572-1D5C-4A52-A8AD-11CB6366F9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0" y="935037"/>
            <a:ext cx="6286500" cy="4987925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49A8270-AFBA-48EA-8199-F7264845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7E47EEB-C9BC-4C28-BDDE-5CD3A847B0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BE01105-9B46-495F-9058-274DDF32462F}"/>
              </a:ext>
            </a:extLst>
          </p:cNvPr>
          <p:cNvSpPr txBox="1"/>
          <p:nvPr/>
        </p:nvSpPr>
        <p:spPr>
          <a:xfrm>
            <a:off x="3197906" y="554182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Solution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unique</a:t>
            </a:r>
            <a:r>
              <a:rPr lang="tr-T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8770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98C942-ACFE-4BD6-8883-088363CF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r>
              <a:rPr lang="tr-TR" dirty="0"/>
              <a:t>	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5C6548-9531-4F0D-97DB-F66C8969C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Concepts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model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analysis</a:t>
            </a:r>
            <a:endParaRPr lang="tr-TR" dirty="0"/>
          </a:p>
          <a:p>
            <a:r>
              <a:rPr lang="tr-TR" dirty="0" err="1"/>
              <a:t>Forming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</a:t>
            </a:r>
          </a:p>
          <a:p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equations</a:t>
            </a:r>
            <a:endParaRPr lang="tr-TR" dirty="0"/>
          </a:p>
          <a:p>
            <a:r>
              <a:rPr lang="tr-TR" dirty="0" err="1"/>
              <a:t>Visualizing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  <a:p>
            <a:r>
              <a:rPr lang="tr-TR" dirty="0" err="1"/>
              <a:t>Comparing</a:t>
            </a:r>
            <a:r>
              <a:rPr lang="tr-TR" dirty="0"/>
              <a:t> </a:t>
            </a:r>
            <a:r>
              <a:rPr lang="tr-TR" dirty="0" err="1"/>
              <a:t>Resistances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shapes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E7C6641-B395-4093-A1AD-05034769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C2214B-EDF1-48C1-8B57-BB6856BC1C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66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4ABAF39-7C76-49EB-AC28-39D90E32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549423"/>
            <a:ext cx="8688083" cy="4934598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153BEFD-4B1B-4A2D-BA65-AE2819B4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957A5ED-7A6E-4370-942B-17EE6D257F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D6DAEAA-E463-44EB-AA1A-6B5E4535206C}"/>
              </a:ext>
            </a:extLst>
          </p:cNvPr>
          <p:cNvSpPr txBox="1"/>
          <p:nvPr/>
        </p:nvSpPr>
        <p:spPr>
          <a:xfrm>
            <a:off x="3306619" y="5680364"/>
            <a:ext cx="492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of </a:t>
            </a:r>
            <a:r>
              <a:rPr lang="tr-TR" dirty="0" err="1"/>
              <a:t>any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 </a:t>
            </a:r>
            <a:r>
              <a:rPr lang="tr-TR" dirty="0" err="1"/>
              <a:t>currents</a:t>
            </a:r>
            <a:r>
              <a:rPr lang="tr-TR" dirty="0"/>
              <a:t> is not </a:t>
            </a:r>
            <a:r>
              <a:rPr lang="tr-TR" dirty="0" err="1"/>
              <a:t>zero</a:t>
            </a:r>
            <a:endParaRPr lang="tr-TR" dirty="0"/>
          </a:p>
          <a:p>
            <a:r>
              <a:rPr lang="tr-TR" dirty="0" err="1"/>
              <a:t>Node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either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529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F70F07-B4ED-4116-A441-82C234E36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3" y="2686484"/>
            <a:ext cx="8229600" cy="4987925"/>
          </a:xfrm>
        </p:spPr>
        <p:txBody>
          <a:bodyPr/>
          <a:lstStyle/>
          <a:p>
            <a:r>
              <a:rPr lang="tr-TR" dirty="0" err="1"/>
              <a:t>Visualizing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E119A29-E1D2-4342-A8FC-C0B918D9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281380-90C9-475C-9053-6741B4AC90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2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29243FF-78A5-4E76-A5DC-D27D7F96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C021ABF-2074-4812-A72A-9070F8E43F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F643987-3A31-4AE0-ADB0-3E952178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63"/>
            <a:ext cx="8784808" cy="39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938E7A-EBB3-44C4-8079-B3FECA1C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69" y="2668012"/>
            <a:ext cx="8229600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Which</a:t>
            </a:r>
            <a:r>
              <a:rPr lang="tr-TR" dirty="0"/>
              <a:t> data I am </a:t>
            </a:r>
            <a:r>
              <a:rPr lang="tr-TR" dirty="0" err="1"/>
              <a:t>seeking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How I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magnitudes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limited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of </a:t>
            </a:r>
            <a:r>
              <a:rPr lang="tr-TR" dirty="0" err="1"/>
              <a:t>colours</a:t>
            </a:r>
            <a:r>
              <a:rPr lang="tr-TR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be </a:t>
            </a:r>
            <a:r>
              <a:rPr lang="tr-TR" dirty="0" err="1"/>
              <a:t>logarithmic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linear</a:t>
            </a:r>
            <a:r>
              <a:rPr lang="tr-TR" dirty="0"/>
              <a:t> ?</a:t>
            </a:r>
          </a:p>
          <a:p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6B37D-61D4-4762-A05E-AC823310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7E69675-1FC7-43A0-8B24-13CBAA07FA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D5F0E52-675D-4E04-A1EC-07F49B8909CE}"/>
              </a:ext>
            </a:extLst>
          </p:cNvPr>
          <p:cNvSpPr txBox="1"/>
          <p:nvPr/>
        </p:nvSpPr>
        <p:spPr>
          <a:xfrm>
            <a:off x="3597400" y="1219077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ask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EEC7BC1-68E8-4CEB-9EAA-8813E80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5752" y="2507054"/>
            <a:ext cx="323895" cy="474411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609D9A7-7505-4530-A51E-DA06D3A0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19" y="5007071"/>
            <a:ext cx="398035" cy="42646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73293A4-8ACF-4391-9C94-9C503604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881" y="5007071"/>
            <a:ext cx="420703" cy="42646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BF10E93-96E9-4F03-8282-0D2357B5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051" y="4994093"/>
            <a:ext cx="426466" cy="432229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6BA6AEE-2AE1-413D-A452-87C9DD811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95" y="5002743"/>
            <a:ext cx="442929" cy="43079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3DC0865-9D9F-4FBF-855A-1F8B6C3D9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700" y="5001308"/>
            <a:ext cx="426466" cy="42646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1428040-D5DF-41D3-B5D2-7DA7C34A5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9060" y="5001308"/>
            <a:ext cx="392349" cy="4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4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3561A39A-A29D-4BF7-B101-412CA41E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42" y="2753310"/>
            <a:ext cx="4001058" cy="177189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D1F6D0A-C987-44D2-A6AC-FF2FE9CC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73" y="4020674"/>
            <a:ext cx="3934374" cy="200052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917DB1C-A4DB-473A-8B07-254003904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-359354"/>
            <a:ext cx="8229600" cy="1025525"/>
          </a:xfrm>
        </p:spPr>
        <p:txBody>
          <a:bodyPr/>
          <a:lstStyle/>
          <a:p>
            <a:r>
              <a:rPr lang="tr-TR" sz="2400" dirty="0" err="1"/>
              <a:t>Current</a:t>
            </a:r>
            <a:r>
              <a:rPr lang="tr-TR" sz="2400" dirty="0"/>
              <a:t> </a:t>
            </a:r>
            <a:r>
              <a:rPr lang="tr-TR" sz="2400" dirty="0" err="1"/>
              <a:t>stress</a:t>
            </a:r>
            <a:r>
              <a:rPr lang="tr-TR" sz="2400" dirty="0"/>
              <a:t>: </a:t>
            </a:r>
            <a:r>
              <a:rPr lang="tr-TR" sz="2400" dirty="0" err="1"/>
              <a:t>Sum</a:t>
            </a:r>
            <a:r>
              <a:rPr lang="tr-TR" sz="2400" dirty="0"/>
              <a:t> of </a:t>
            </a:r>
            <a:r>
              <a:rPr lang="tr-TR" sz="2400" dirty="0" err="1"/>
              <a:t>incoming</a:t>
            </a:r>
            <a:r>
              <a:rPr lang="tr-TR" sz="2400" dirty="0"/>
              <a:t> </a:t>
            </a:r>
            <a:r>
              <a:rPr lang="tr-TR" sz="2400" dirty="0" err="1"/>
              <a:t>currents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a </a:t>
            </a:r>
            <a:r>
              <a:rPr lang="tr-TR" sz="2400" dirty="0" err="1"/>
              <a:t>node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9F3098-063D-4706-BB93-555C790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D6F166-24F2-4CD1-B46B-A76C855F37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9CE8C3B-5B91-4BF6-A1B3-C69EDF08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1" y="904190"/>
            <a:ext cx="4297709" cy="159205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F02440-3BDE-4439-A87F-CEAAAE219979}"/>
              </a:ext>
            </a:extLst>
          </p:cNvPr>
          <p:cNvSpPr txBox="1"/>
          <p:nvPr/>
        </p:nvSpPr>
        <p:spPr>
          <a:xfrm>
            <a:off x="1046103" y="4568865"/>
            <a:ext cx="172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1k </a:t>
            </a:r>
            <a:r>
              <a:rPr lang="tr-TR" dirty="0" err="1"/>
              <a:t>unit</a:t>
            </a:r>
            <a:r>
              <a:rPr lang="tr-TR" dirty="0"/>
              <a:t> </a:t>
            </a:r>
          </a:p>
          <a:p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1 </a:t>
            </a:r>
            <a:r>
              <a:rPr lang="tr-TR" dirty="0" err="1"/>
              <a:t>unit</a:t>
            </a:r>
            <a:endParaRPr lang="tr-TR" dirty="0"/>
          </a:p>
          <a:p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9.68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DD8E03E-384E-44B3-B9E6-9A234D006BB1}"/>
              </a:ext>
            </a:extLst>
          </p:cNvPr>
          <p:cNvSpPr txBox="1"/>
          <p:nvPr/>
        </p:nvSpPr>
        <p:spPr>
          <a:xfrm>
            <a:off x="2623298" y="6103285"/>
            <a:ext cx="580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500 </a:t>
            </a:r>
            <a:r>
              <a:rPr lang="tr-TR" dirty="0" err="1"/>
              <a:t>unit</a:t>
            </a:r>
            <a:r>
              <a:rPr lang="tr-TR" dirty="0"/>
              <a:t>  </a:t>
            </a:r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40 </a:t>
            </a:r>
            <a:r>
              <a:rPr lang="tr-TR" dirty="0" err="1"/>
              <a:t>unit</a:t>
            </a:r>
            <a:r>
              <a:rPr lang="tr-TR" dirty="0"/>
              <a:t>  </a:t>
            </a:r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254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C7912B3-1F6D-453B-BE74-C2036A020495}"/>
              </a:ext>
            </a:extLst>
          </p:cNvPr>
          <p:cNvSpPr txBox="1"/>
          <p:nvPr/>
        </p:nvSpPr>
        <p:spPr>
          <a:xfrm>
            <a:off x="6719762" y="4583379"/>
            <a:ext cx="1709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500 </a:t>
            </a:r>
            <a:r>
              <a:rPr lang="tr-TR" dirty="0" err="1"/>
              <a:t>unit</a:t>
            </a:r>
            <a:r>
              <a:rPr lang="tr-TR" dirty="0"/>
              <a:t> </a:t>
            </a:r>
          </a:p>
          <a:p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500  </a:t>
            </a:r>
            <a:r>
              <a:rPr lang="tr-TR" dirty="0" err="1"/>
              <a:t>unit</a:t>
            </a:r>
            <a:endParaRPr lang="tr-TR" dirty="0"/>
          </a:p>
          <a:p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1870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D949233-80DB-404A-AB5E-A59AA3B39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79431"/>
            <a:ext cx="3886742" cy="1867161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9F106C2-37C2-4ABC-9646-0A299F268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519612" y="315248"/>
            <a:ext cx="323895" cy="4744112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6290C1CE-55A3-4922-87C2-A4CBF6F29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830" y="921052"/>
            <a:ext cx="3807637" cy="15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A88A42-56AF-4DE1-86A7-81AB84ACE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Comparing</a:t>
            </a:r>
            <a:r>
              <a:rPr lang="tr-TR" dirty="0"/>
              <a:t> </a:t>
            </a:r>
            <a:r>
              <a:rPr lang="tr-TR" dirty="0" err="1"/>
              <a:t>resistances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14ECF1E-6CA6-49C0-B51C-A4B61DDC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264AAAD-01F9-48E3-9753-4C8761E67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6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40A97B-458C-4C76-81C2-4C4D5A73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1AC4B19-8C9F-4143-AC52-54A8211A0F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22A18CB-4794-4134-9E7D-DADEA7E5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5" y="680842"/>
            <a:ext cx="2791150" cy="165339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BC423F9-9F16-433E-9F13-039167E8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94" y="2509599"/>
            <a:ext cx="3079555" cy="187875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438E3E9-87A0-40F5-83D3-C5AF4EE8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420" y="792719"/>
            <a:ext cx="3079555" cy="127054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0DE74A3-7171-42E2-9310-1CE27613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953" y="2980270"/>
            <a:ext cx="2071181" cy="131287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F820108-333C-423F-BBD7-8ED98ADF6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850" y="599263"/>
            <a:ext cx="2791150" cy="191033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D1B4AAD-8BD3-4951-B0A0-47FBBB0C4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667" y="2583341"/>
            <a:ext cx="1976133" cy="1709808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B29F0DE-6A12-4C2F-8730-7E6E27F2681A}"/>
              </a:ext>
            </a:extLst>
          </p:cNvPr>
          <p:cNvSpPr txBox="1"/>
          <p:nvPr/>
        </p:nvSpPr>
        <p:spPr>
          <a:xfrm>
            <a:off x="457199" y="4514776"/>
            <a:ext cx="24745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R= 49.8 </a:t>
            </a:r>
            <a:r>
              <a:rPr lang="tr-TR" sz="3200" b="1" dirty="0" err="1"/>
              <a:t>unit</a:t>
            </a:r>
            <a:endParaRPr lang="tr-TR" sz="3200" b="1" dirty="0"/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95FBC06-0BCD-4299-A354-E55A4C2C8F02}"/>
              </a:ext>
            </a:extLst>
          </p:cNvPr>
          <p:cNvSpPr txBox="1"/>
          <p:nvPr/>
        </p:nvSpPr>
        <p:spPr>
          <a:xfrm>
            <a:off x="3809253" y="4476454"/>
            <a:ext cx="24627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R= 24.9 </a:t>
            </a:r>
            <a:r>
              <a:rPr lang="tr-TR" sz="3200" b="1" dirty="0" err="1"/>
              <a:t>unit</a:t>
            </a:r>
            <a:endParaRPr lang="tr-TR" sz="3200" b="1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E9C0936-34AB-42CC-A264-E6F8F540CEF3}"/>
              </a:ext>
            </a:extLst>
          </p:cNvPr>
          <p:cNvSpPr txBox="1"/>
          <p:nvPr/>
        </p:nvSpPr>
        <p:spPr>
          <a:xfrm>
            <a:off x="6591299" y="4476528"/>
            <a:ext cx="2361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R= 12.3 </a:t>
            </a:r>
            <a:r>
              <a:rPr lang="tr-TR" sz="3200" b="1" dirty="0" err="1"/>
              <a:t>unit</a:t>
            </a:r>
            <a:endParaRPr lang="tr-TR" sz="3200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334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76980A-F8E6-460A-BF64-0778C0E7D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751263"/>
          </a:xfrm>
        </p:spPr>
        <p:txBody>
          <a:bodyPr/>
          <a:lstStyle/>
          <a:p>
            <a:pPr algn="ctr"/>
            <a:r>
              <a:rPr lang="tr-TR" sz="4400" b="1" dirty="0" err="1"/>
              <a:t>Concepts</a:t>
            </a:r>
            <a:r>
              <a:rPr lang="tr-TR" sz="4400" b="1" dirty="0"/>
              <a:t> </a:t>
            </a:r>
            <a:r>
              <a:rPr lang="tr-TR" sz="4400" b="1" dirty="0" err="1"/>
              <a:t>that</a:t>
            </a:r>
            <a:r>
              <a:rPr lang="tr-TR" sz="4400" b="1" dirty="0"/>
              <a:t> </a:t>
            </a:r>
            <a:r>
              <a:rPr lang="tr-TR" sz="4400" b="1" dirty="0" err="1"/>
              <a:t>are</a:t>
            </a:r>
            <a:r>
              <a:rPr lang="tr-TR" sz="4400" b="1" dirty="0"/>
              <a:t> </a:t>
            </a:r>
            <a:r>
              <a:rPr lang="tr-TR" sz="4400" b="1" dirty="0" err="1"/>
              <a:t>used</a:t>
            </a:r>
            <a:r>
              <a:rPr lang="tr-TR" sz="4400" b="1" dirty="0"/>
              <a:t> in </a:t>
            </a:r>
            <a:r>
              <a:rPr lang="tr-TR" sz="4400" b="1" dirty="0" err="1"/>
              <a:t>the</a:t>
            </a:r>
            <a:r>
              <a:rPr lang="tr-TR" sz="4400" b="1" dirty="0"/>
              <a:t> </a:t>
            </a:r>
            <a:r>
              <a:rPr lang="tr-TR" sz="4400" b="1" dirty="0" err="1"/>
              <a:t>analysis</a:t>
            </a:r>
            <a:endParaRPr lang="tr-TR" sz="4400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AB5DD97-1DC0-48F7-A8EE-C0005EA6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9A65B26-A6C7-412B-9ABC-70D1428134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5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013768-DBD5-4509-8BAD-8B156342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933B53-7316-428A-9EEE-1A412A3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987E3CD-993C-49F2-8FA7-6E9569DBD1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D30B484-008B-48DF-81B7-59E0EBAA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1561839"/>
            <a:ext cx="3610479" cy="186716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3159C7D-2C32-4FF8-BD80-BB7F7DAA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3884983"/>
            <a:ext cx="3610479" cy="191930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48A27A71-89BA-4881-8488-1EE3C319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89" y="1742944"/>
            <a:ext cx="3095625" cy="75247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CB7D95A-1775-4CA6-95C9-D33A69FE5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89" y="2685946"/>
            <a:ext cx="2210108" cy="148610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CB01D6E-1A0D-44E9-BEFF-4BE850159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789" y="4465501"/>
            <a:ext cx="2753109" cy="1286054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F0F62F1D-88E6-41D5-AC52-8DB48AC53EC3}"/>
              </a:ext>
            </a:extLst>
          </p:cNvPr>
          <p:cNvSpPr txBox="1"/>
          <p:nvPr/>
        </p:nvSpPr>
        <p:spPr>
          <a:xfrm>
            <a:off x="7346897" y="3149079"/>
            <a:ext cx="247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(</a:t>
            </a:r>
            <a:r>
              <a:rPr lang="tr-TR" b="1" dirty="0" err="1"/>
              <a:t>Ohm’s</a:t>
            </a:r>
            <a:r>
              <a:rPr lang="tr-TR" b="1" dirty="0"/>
              <a:t> </a:t>
            </a:r>
            <a:r>
              <a:rPr lang="tr-TR" b="1" dirty="0" err="1"/>
              <a:t>Law</a:t>
            </a:r>
            <a:r>
              <a:rPr lang="tr-T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57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03329B-633F-4C15-87E0-51AA7DED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45166AC-9577-4A70-9DCC-2A0ADE533C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98B61C5-B06D-41A4-BC4B-2B422CDE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2" y="1175616"/>
            <a:ext cx="5353050" cy="4953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165C9EB-2612-476B-B3AB-C08BA6C6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86" y="1047667"/>
            <a:ext cx="2705478" cy="118126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1707C70A-5CDF-4578-ABCF-35816758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34" y="2267032"/>
            <a:ext cx="2543530" cy="108600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6EEC5E7-4113-43C0-B6AC-C9D97048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708" y="3422610"/>
            <a:ext cx="2372056" cy="110505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A4645C7-7143-423C-BB86-B4E183368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08" y="4595781"/>
            <a:ext cx="2372056" cy="1066949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2CDA86C-530B-491F-B16F-C60B1D487172}"/>
              </a:ext>
            </a:extLst>
          </p:cNvPr>
          <p:cNvSpPr txBox="1"/>
          <p:nvPr/>
        </p:nvSpPr>
        <p:spPr>
          <a:xfrm>
            <a:off x="457199" y="458960"/>
            <a:ext cx="2926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err="1"/>
              <a:t>Node</a:t>
            </a:r>
            <a:r>
              <a:rPr lang="tr-TR" sz="2000" b="1" dirty="0"/>
              <a:t> </a:t>
            </a:r>
            <a:r>
              <a:rPr lang="tr-TR" sz="2000" b="1" dirty="0" err="1"/>
              <a:t>analysis</a:t>
            </a:r>
            <a:r>
              <a:rPr lang="tr-TR" sz="2000" b="1" dirty="0"/>
              <a:t> </a:t>
            </a:r>
            <a:r>
              <a:rPr lang="tr-TR" sz="2000" b="1" dirty="0" err="1"/>
              <a:t>method</a:t>
            </a:r>
            <a:r>
              <a:rPr lang="tr-TR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507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F015177-C550-4567-AC49-B1FB9E5E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2D90EE-AD5E-43F8-A5FE-78DCA0DF9D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4582881-A48A-4270-A812-29D98FB2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8" y="755280"/>
            <a:ext cx="2124076" cy="93964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24B4C6-2DB0-4187-B122-345B197B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0183"/>
            <a:ext cx="2263695" cy="93964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7E3A7A5-FEBB-4ACA-85CF-54B88191E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99957"/>
            <a:ext cx="2263695" cy="9512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AE2A98D-887F-43B8-AC74-00DF6670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90" y="4828373"/>
            <a:ext cx="2263695" cy="96768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D3A32F8-C3F5-4594-BA11-912691D29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921" y="1669934"/>
            <a:ext cx="5646796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A206D0-863F-445B-B020-BEFCDEC6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94A6A5-C34D-459F-AA57-5AD2DFD2B8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1A12EB4-9B60-43C6-9C45-0B9FF94B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51" y="671513"/>
            <a:ext cx="6184298" cy="341449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EDE7004-889E-44DD-94D2-858F2963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053012"/>
            <a:ext cx="8305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0115CF3-357B-48C8-BC73-49C3A1DE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D212D36-499F-471A-9DB6-D659A6574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60A932E-5B29-4434-9BD6-336698E8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03" y="595327"/>
            <a:ext cx="4445794" cy="23297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575D184-732E-481F-95A4-CB3FF7F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3429000"/>
            <a:ext cx="7648575" cy="2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EFC638-1A1A-47C8-9953-B70D1987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DD67A3A-278A-4E64-B0D9-98FCAAAC5C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7E08A4D-7B43-4F6C-A08C-88015B4E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81" y="365983"/>
            <a:ext cx="5321950" cy="334254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4F2653-1C94-4B80-AEB2-25905172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44" y="4146595"/>
            <a:ext cx="4331710" cy="9253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854EFE9-A83B-48FD-A387-5E06263B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47" y="5071970"/>
            <a:ext cx="5468505" cy="14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5649</TotalTime>
  <Words>410</Words>
  <Application>Microsoft Office PowerPoint</Application>
  <PresentationFormat>Ekran Gösterisi (4:3)</PresentationFormat>
  <Paragraphs>101</Paragraphs>
  <Slides>26</Slides>
  <Notes>1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BentonSansTRUReg</vt:lpstr>
      <vt:lpstr>Britannic Bold</vt:lpstr>
      <vt:lpstr>Calibri</vt:lpstr>
      <vt:lpstr>Calibri (Headings)</vt:lpstr>
      <vt:lpstr>Century Gothic</vt:lpstr>
      <vt:lpstr>Constantia</vt:lpstr>
      <vt:lpstr>Times New Roman</vt:lpstr>
      <vt:lpstr>Wingdings 2</vt:lpstr>
      <vt:lpstr>Flow</vt:lpstr>
      <vt:lpstr>PowerPoint Sunusu</vt:lpstr>
      <vt:lpstr>Outline  </vt:lpstr>
      <vt:lpstr>PowerPoint Sunusu</vt:lpstr>
      <vt:lpstr>Expressing current I?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Forming the data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Current stress: Sum of incoming currents to a node</vt:lpstr>
      <vt:lpstr>PowerPoint Sunusu</vt:lpstr>
      <vt:lpstr>PowerPoint Sunusu</vt:lpstr>
    </vt:vector>
  </TitlesOfParts>
  <Company>METU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erdem canaz</cp:lastModifiedBy>
  <cp:revision>463</cp:revision>
  <cp:lastPrinted>2013-02-15T02:19:28Z</cp:lastPrinted>
  <dcterms:created xsi:type="dcterms:W3CDTF">2013-02-15T04:31:56Z</dcterms:created>
  <dcterms:modified xsi:type="dcterms:W3CDTF">2020-11-12T23:04:16Z</dcterms:modified>
</cp:coreProperties>
</file>